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2" r:id="rId2"/>
  </p:sldMasterIdLst>
  <p:notesMasterIdLst>
    <p:notesMasterId r:id="rId5"/>
  </p:notesMasterIdLst>
  <p:sldIdLst>
    <p:sldId id="262" r:id="rId3"/>
    <p:sldId id="260" r:id="rId4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>
      <p:cViewPr varScale="1">
        <p:scale>
          <a:sx n="46" d="100"/>
          <a:sy n="46" d="100"/>
        </p:scale>
        <p:origin x="2193" y="5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935" cy="498488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726" y="0"/>
            <a:ext cx="2946934" cy="498488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/>
            </a:lvl1pPr>
          </a:lstStyle>
          <a:p>
            <a:fld id="{AE567D4F-38C8-4D07-B810-EE5A1D8CD4F9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6" y="4778772"/>
            <a:ext cx="5440372" cy="3909614"/>
          </a:xfrm>
          <a:prstGeom prst="rect">
            <a:avLst/>
          </a:prstGeom>
        </p:spPr>
        <p:txBody>
          <a:bodyPr vert="horz" lIns="92135" tIns="46067" rIns="92135" bIns="4606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1325"/>
            <a:ext cx="2946935" cy="498488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726" y="9431325"/>
            <a:ext cx="2946934" cy="498488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r">
              <a:defRPr sz="1200"/>
            </a:lvl1pPr>
          </a:lstStyle>
          <a:p>
            <a:fld id="{186FAEF1-092E-4BA9-B308-9A20E7BF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6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349">
              <a:defRPr/>
            </a:pPr>
            <a:fld id="{13DE7364-EE9F-4530-91CD-F29FABBA19A3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21349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721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E69E5-5A51-4E01-9D5A-E5F398DFC5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770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A4A3-B502-42ED-A16E-675C6F3E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431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D317-799F-47E5-9F0F-9FD761BD91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162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434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" y="0"/>
            <a:ext cx="6857057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4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8F951-C621-4293-B325-AE755680D4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87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15DF2-BB00-4128-9008-7CFD02ABD0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57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6C10F-CA90-4CC2-8555-D31FBDC937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807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533B8-17AF-4525-958A-FE8794C651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363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F5160-0C12-4D21-8E9B-78B119CC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06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813A2-48C8-4813-8FD3-1291FFC5E5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44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64FC7-8FC1-4BC1-833A-9A0B1C2F67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278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B0C20-A9DE-46B6-8AAA-25119E505D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006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A77EB5CB-D44D-42F4-9A98-ECAC7FC0F9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500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" y="0"/>
            <a:ext cx="6857057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3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8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9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51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-14321" y="2857589"/>
            <a:ext cx="6858000" cy="446405"/>
          </a:xfrm>
          <a:prstGeom prst="rect">
            <a:avLst/>
          </a:prstGeom>
          <a:solidFill>
            <a:srgbClr val="F297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>
            <a:noAutofit/>
          </a:bodyPr>
          <a:lstStyle/>
          <a:p>
            <a:pPr algn="ctr" defTabSz="829544">
              <a:defRPr/>
            </a:pPr>
            <a:r>
              <a:rPr lang="en-US" altLang="ja-JP" sz="1814" spc="635" dirty="0">
                <a:solidFill>
                  <a:prstClr val="white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PROGRAM</a:t>
            </a:r>
            <a:endParaRPr lang="ja-JP" altLang="en-US" sz="1814" spc="635" dirty="0">
              <a:solidFill>
                <a:prstClr val="white"/>
              </a:solidFill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0" y="3333693"/>
            <a:ext cx="7389440" cy="434422"/>
            <a:chOff x="533995" y="2961684"/>
            <a:chExt cx="6998886" cy="298800"/>
          </a:xfrm>
        </p:grpSpPr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995" y="2962007"/>
              <a:ext cx="6491683" cy="298153"/>
            </a:xfrm>
            <a:prstGeom prst="rect">
              <a:avLst/>
            </a:prstGeom>
          </p:spPr>
        </p:pic>
        <p:sp>
          <p:nvSpPr>
            <p:cNvPr id="52" name="正方形/長方形 51"/>
            <p:cNvSpPr/>
            <p:nvPr/>
          </p:nvSpPr>
          <p:spPr>
            <a:xfrm>
              <a:off x="2343661" y="2961684"/>
              <a:ext cx="5189220" cy="298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defTabSz="829544">
                <a:defRPr/>
              </a:pPr>
              <a:r>
                <a:rPr lang="ja-JP" altLang="en-US" sz="1814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症例検討　</a:t>
              </a: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42925" y="2961684"/>
              <a:ext cx="1764640" cy="298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4102" tIns="0" rIns="0" bIns="0" rtlCol="0" anchor="ctr" anchorCtr="0"/>
            <a:lstStyle/>
            <a:p>
              <a:pPr defTabSz="829544">
                <a:defRPr/>
              </a:pPr>
              <a:r>
                <a:rPr lang="en-US" altLang="ja-JP" sz="1452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19:30</a:t>
              </a:r>
              <a:r>
                <a:rPr lang="ja-JP" altLang="en-US" sz="1452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452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20:00</a:t>
              </a:r>
              <a:endParaRPr lang="ja-JP" altLang="en-US" sz="145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299698" y="4648461"/>
            <a:ext cx="5590653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829544">
              <a:defRPr/>
            </a:pPr>
            <a:r>
              <a:rPr lang="ja-JP" altLang="en-US" sz="2000" dirty="0">
                <a:solidFill>
                  <a:srgbClr val="009D9A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「腹部膨満感と発熱で受診し、急激な経過をたどった不明熱の一例」</a:t>
            </a:r>
          </a:p>
        </p:txBody>
      </p:sp>
      <p:grpSp>
        <p:nvGrpSpPr>
          <p:cNvPr id="57" name="グループ化 56"/>
          <p:cNvGrpSpPr/>
          <p:nvPr/>
        </p:nvGrpSpPr>
        <p:grpSpPr>
          <a:xfrm>
            <a:off x="-11465" y="6046411"/>
            <a:ext cx="7389754" cy="477702"/>
            <a:chOff x="533995" y="2961684"/>
            <a:chExt cx="6986850" cy="298800"/>
          </a:xfrm>
        </p:grpSpPr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995" y="2962008"/>
              <a:ext cx="6491683" cy="298153"/>
            </a:xfrm>
            <a:prstGeom prst="rect">
              <a:avLst/>
            </a:prstGeom>
          </p:spPr>
        </p:pic>
        <p:sp>
          <p:nvSpPr>
            <p:cNvPr id="59" name="正方形/長方形 58"/>
            <p:cNvSpPr/>
            <p:nvPr/>
          </p:nvSpPr>
          <p:spPr>
            <a:xfrm>
              <a:off x="2331625" y="2961684"/>
              <a:ext cx="5189220" cy="298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defTabSz="829544">
                <a:defRPr/>
              </a:pPr>
              <a:r>
                <a:rPr lang="ja-JP" altLang="en-US" sz="1814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ミニレクチャー　</a:t>
              </a: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542925" y="2961684"/>
              <a:ext cx="1752603" cy="298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4102" tIns="0" rIns="0" bIns="0" rtlCol="0" anchor="ctr" anchorCtr="0"/>
            <a:lstStyle/>
            <a:p>
              <a:pPr defTabSz="829544">
                <a:defRPr/>
              </a:pPr>
              <a:r>
                <a:rPr lang="en-US" altLang="ja-JP" sz="1452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20:00</a:t>
              </a:r>
              <a:r>
                <a:rPr lang="ja-JP" altLang="en-US" sz="1452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452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20:30</a:t>
              </a:r>
              <a:endParaRPr lang="ja-JP" altLang="en-US" sz="145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297403" y="7704668"/>
            <a:ext cx="6499720" cy="3211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829544">
              <a:defRPr/>
            </a:pPr>
            <a:r>
              <a:rPr lang="ja-JP" altLang="en-US" sz="2087" dirty="0">
                <a:solidFill>
                  <a:srgbClr val="009D9A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「一般診療に役立つ血液疾患の基礎知識</a:t>
            </a:r>
            <a:r>
              <a:rPr lang="en-US" altLang="ja-JP" sz="2087" dirty="0">
                <a:solidFill>
                  <a:srgbClr val="009D9A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2024</a:t>
            </a:r>
            <a:r>
              <a:rPr lang="ja-JP" altLang="en-US" sz="2087" dirty="0">
                <a:solidFill>
                  <a:srgbClr val="009D9A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ja-JP" altLang="en-US" sz="2177" dirty="0">
              <a:solidFill>
                <a:srgbClr val="009D9A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5F8B6E-C5FE-43BE-A6C7-E0F1E5495C2D}"/>
              </a:ext>
            </a:extLst>
          </p:cNvPr>
          <p:cNvSpPr txBox="1"/>
          <p:nvPr/>
        </p:nvSpPr>
        <p:spPr>
          <a:xfrm>
            <a:off x="1453354" y="5293975"/>
            <a:ext cx="5590653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544">
              <a:defRPr/>
            </a:pPr>
            <a:r>
              <a:rPr lang="ja-JP" altLang="en-US" sz="181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CN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日本医科大学付属病院　総合診療科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小野寺　麻加</a:t>
            </a:r>
            <a:r>
              <a:rPr lang="zh-CN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C4E6C61-7C87-4D46-9764-0C2E073B8033}"/>
              </a:ext>
            </a:extLst>
          </p:cNvPr>
          <p:cNvSpPr txBox="1"/>
          <p:nvPr/>
        </p:nvSpPr>
        <p:spPr>
          <a:xfrm>
            <a:off x="297403" y="8141247"/>
            <a:ext cx="66080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544"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日本医科大学大学院　医学研究科　血液内科学</a:t>
            </a:r>
          </a:p>
          <a:p>
            <a:pPr defTabSz="829544"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日本医科大学付属病院　血液内科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29544">
              <a:defRPr/>
            </a:pP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                           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教授　山口 博樹　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32F7309-06C9-40D7-919B-D998C78EBA54}"/>
              </a:ext>
            </a:extLst>
          </p:cNvPr>
          <p:cNvSpPr txBox="1"/>
          <p:nvPr/>
        </p:nvSpPr>
        <p:spPr>
          <a:xfrm>
            <a:off x="28503" y="4071696"/>
            <a:ext cx="6814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544">
              <a:defRPr/>
            </a:pPr>
            <a:r>
              <a:rPr lang="en-US" altLang="zh-CN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Facilitator</a:t>
            </a:r>
            <a:r>
              <a:rPr lang="zh-CN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：日本医科大学付属病院　総合診療科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助教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29544">
              <a:defRPr/>
            </a:pP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                                        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池田　健</a:t>
            </a:r>
            <a:r>
              <a:rPr lang="zh-CN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先生　　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9408580-D4D5-4446-8C6D-A1BE4EC2D450}"/>
              </a:ext>
            </a:extLst>
          </p:cNvPr>
          <p:cNvSpPr txBox="1"/>
          <p:nvPr/>
        </p:nvSpPr>
        <p:spPr>
          <a:xfrm>
            <a:off x="117590" y="6511050"/>
            <a:ext cx="651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544"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座長：日本医科大学医学部長　</a:t>
            </a:r>
          </a:p>
          <a:p>
            <a:pPr defTabSz="829544"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大学院医学研究科 総合医療・健康科学分野 教授</a:t>
            </a:r>
          </a:p>
          <a:p>
            <a:pPr defTabSz="829544"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日本医科大学付属病院 総合診療科           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29544"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   安武 正弘 先生</a:t>
            </a: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CB362F84-6984-4946-8D4B-107472FBC89F}"/>
              </a:ext>
            </a:extLst>
          </p:cNvPr>
          <p:cNvGrpSpPr/>
          <p:nvPr/>
        </p:nvGrpSpPr>
        <p:grpSpPr>
          <a:xfrm>
            <a:off x="-11465" y="9118422"/>
            <a:ext cx="7400021" cy="477702"/>
            <a:chOff x="533995" y="2961684"/>
            <a:chExt cx="6986850" cy="298800"/>
          </a:xfrm>
        </p:grpSpPr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C1999129-DD1C-4130-82F9-4F937F333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995" y="2962008"/>
              <a:ext cx="6491683" cy="298153"/>
            </a:xfrm>
            <a:prstGeom prst="rect">
              <a:avLst/>
            </a:prstGeom>
          </p:spPr>
        </p:pic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063B2B56-3172-4872-A9ED-2804AD23A71A}"/>
                </a:ext>
              </a:extLst>
            </p:cNvPr>
            <p:cNvSpPr/>
            <p:nvPr/>
          </p:nvSpPr>
          <p:spPr>
            <a:xfrm>
              <a:off x="2331625" y="2961684"/>
              <a:ext cx="5189220" cy="298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 defTabSz="829544">
                <a:defRPr/>
              </a:pPr>
              <a:endPara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29A1A67B-C552-4132-951F-1E9A0D73D9DF}"/>
                </a:ext>
              </a:extLst>
            </p:cNvPr>
            <p:cNvSpPr/>
            <p:nvPr/>
          </p:nvSpPr>
          <p:spPr>
            <a:xfrm>
              <a:off x="542925" y="2961684"/>
              <a:ext cx="6457979" cy="298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4102" tIns="0" rIns="0" bIns="0" rtlCol="0" anchor="ctr" anchorCtr="0"/>
            <a:lstStyle/>
            <a:p>
              <a:pPr algn="ctr" defTabSz="829544">
                <a:defRPr/>
              </a:pPr>
              <a:r>
                <a:rPr lang="ja-JP" altLang="en-US" sz="20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ご参加方法は裏面をご確認ください。▶ ▶ ▶</a:t>
              </a:r>
            </a:p>
          </p:txBody>
        </p: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96A94ED2-C134-4DC8-AB6A-1ED84BB97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465" y="-7228"/>
            <a:ext cx="6886601" cy="2891934"/>
          </a:xfrm>
          <a:prstGeom prst="rect">
            <a:avLst/>
          </a:prstGeom>
        </p:spPr>
      </p:pic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AA408D86-DD8A-4C64-91E1-16A869639791}"/>
              </a:ext>
            </a:extLst>
          </p:cNvPr>
          <p:cNvGrpSpPr/>
          <p:nvPr/>
        </p:nvGrpSpPr>
        <p:grpSpPr>
          <a:xfrm>
            <a:off x="692696" y="560512"/>
            <a:ext cx="473520" cy="473520"/>
            <a:chOff x="1654495" y="949785"/>
            <a:chExt cx="521968" cy="521968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20DD1C0B-3BD5-4DAF-AA8B-73EB6FDB0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4495" y="949785"/>
              <a:ext cx="521968" cy="521968"/>
            </a:xfrm>
            <a:prstGeom prst="rect">
              <a:avLst/>
            </a:prstGeom>
          </p:spPr>
        </p:pic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55C7913-C99A-4715-BC67-EC73BA2448DD}"/>
                </a:ext>
              </a:extLst>
            </p:cNvPr>
            <p:cNvSpPr txBox="1"/>
            <p:nvPr/>
          </p:nvSpPr>
          <p:spPr>
            <a:xfrm>
              <a:off x="1716380" y="1081088"/>
              <a:ext cx="397083" cy="24632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829544">
                <a:defRPr/>
              </a:pPr>
              <a:r>
                <a:rPr lang="ja-JP" altLang="en-US" sz="1452" spc="-9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</a:t>
              </a:r>
              <a:r>
                <a:rPr lang="ja-JP" altLang="en-US" sz="1452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時</a:t>
              </a:r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72374DF-7A56-4659-9524-76F9609E8BF2}"/>
              </a:ext>
            </a:extLst>
          </p:cNvPr>
          <p:cNvSpPr txBox="1"/>
          <p:nvPr/>
        </p:nvSpPr>
        <p:spPr>
          <a:xfrm>
            <a:off x="-37089" y="56456"/>
            <a:ext cx="688660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829544">
              <a:defRPr/>
            </a:pPr>
            <a:r>
              <a:rPr lang="ja-JP" altLang="en-US" sz="3200" b="1" dirty="0">
                <a:solidFill>
                  <a:prstClr val="white"/>
                </a:solidFill>
                <a:effectLst>
                  <a:outerShdw blurRad="63500" dist="63500" dir="2700000" algn="tl">
                    <a:srgbClr val="000000">
                      <a:alpha val="2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200" b="1" dirty="0">
                <a:solidFill>
                  <a:prstClr val="white"/>
                </a:solidFill>
                <a:effectLst>
                  <a:outerShdw blurRad="63500" dist="63500" dir="2700000" algn="tl">
                    <a:srgbClr val="000000">
                      <a:alpha val="2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3200" b="1" dirty="0">
                <a:solidFill>
                  <a:prstClr val="white"/>
                </a:solidFill>
                <a:effectLst>
                  <a:outerShdw blurRad="63500" dist="63500" dir="2700000" algn="tl">
                    <a:srgbClr val="000000">
                      <a:alpha val="2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回そうしん谷根千カンファレンス</a:t>
            </a:r>
            <a:endParaRPr lang="en-US" altLang="ja-JP" sz="2400" b="1" dirty="0">
              <a:solidFill>
                <a:prstClr val="white"/>
              </a:solidFill>
              <a:effectLst>
                <a:outerShdw blurRad="63500" dist="63500" dir="2700000" algn="tl">
                  <a:srgbClr val="000000">
                    <a:alpha val="2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D74D871-73D5-45B5-9225-2286AAAFDE7A}"/>
              </a:ext>
            </a:extLst>
          </p:cNvPr>
          <p:cNvSpPr txBox="1"/>
          <p:nvPr/>
        </p:nvSpPr>
        <p:spPr>
          <a:xfrm>
            <a:off x="1279536" y="621540"/>
            <a:ext cx="5185869" cy="335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29544">
              <a:defRPr/>
            </a:pPr>
            <a:r>
              <a:rPr lang="en-US" altLang="ja-JP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2024</a:t>
            </a:r>
            <a:r>
              <a:rPr lang="ja-JP" altLang="en-US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</a:t>
            </a:r>
            <a:r>
              <a:rPr lang="en-US" altLang="ja-JP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)19:30</a:t>
            </a:r>
            <a:r>
              <a:rPr lang="ja-JP" altLang="en-US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1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20:30</a:t>
            </a:r>
            <a:endParaRPr lang="ja-JP" altLang="en-US" sz="2177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BCB7CB26-C3CF-46FA-AB1F-8299DE19EC31}"/>
              </a:ext>
            </a:extLst>
          </p:cNvPr>
          <p:cNvGrpSpPr/>
          <p:nvPr/>
        </p:nvGrpSpPr>
        <p:grpSpPr>
          <a:xfrm>
            <a:off x="692696" y="1260844"/>
            <a:ext cx="473520" cy="473520"/>
            <a:chOff x="1654495" y="949785"/>
            <a:chExt cx="521968" cy="521968"/>
          </a:xfrm>
        </p:grpSpPr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13AA7E62-43BF-4DAF-8155-75C9FD47F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4495" y="949785"/>
              <a:ext cx="521968" cy="521968"/>
            </a:xfrm>
            <a:prstGeom prst="rect">
              <a:avLst/>
            </a:prstGeom>
          </p:spPr>
        </p:pic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6380C6F8-B77A-4929-9C44-A8CC52392613}"/>
                </a:ext>
              </a:extLst>
            </p:cNvPr>
            <p:cNvSpPr txBox="1"/>
            <p:nvPr/>
          </p:nvSpPr>
          <p:spPr>
            <a:xfrm>
              <a:off x="1723369" y="1080953"/>
              <a:ext cx="384219" cy="24632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829544">
                <a:defRPr/>
              </a:pPr>
              <a:r>
                <a:rPr lang="ja-JP" altLang="en-US" sz="1452" spc="-9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形式</a:t>
              </a:r>
              <a:endParaRPr lang="ja-JP" altLang="en-US" sz="1452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9BB975F-A7B0-478A-B584-5CCC7747109C}"/>
              </a:ext>
            </a:extLst>
          </p:cNvPr>
          <p:cNvSpPr/>
          <p:nvPr/>
        </p:nvSpPr>
        <p:spPr>
          <a:xfrm>
            <a:off x="1283125" y="1141381"/>
            <a:ext cx="5496634" cy="571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29544">
              <a:defRPr/>
            </a:pPr>
            <a:r>
              <a:rPr lang="ja-JP" altLang="en-US" sz="1633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ハイブリッド開催（会場＋</a:t>
            </a:r>
            <a:r>
              <a:rPr lang="en-US" altLang="ja-JP" sz="1633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633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ウェビナー）</a:t>
            </a:r>
            <a:endParaRPr lang="en-US" altLang="ja-JP" sz="1633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29544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配信会場：日本医科大学教育棟</a:t>
            </a:r>
            <a:r>
              <a:rPr lang="en-US" altLang="ja-JP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階講義室</a:t>
            </a:r>
            <a:r>
              <a:rPr lang="en-US" altLang="ja-JP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  <a:p>
            <a:pPr defTabSz="829544">
              <a:defRPr/>
            </a:pPr>
            <a:r>
              <a:rPr lang="en-US" altLang="ja-JP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ご参加方法は裏面をご確認ください</a:t>
            </a:r>
            <a:endParaRPr lang="en-US" altLang="ja-JP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68633376-8920-4A8E-BADE-C4FE58582C16}"/>
              </a:ext>
            </a:extLst>
          </p:cNvPr>
          <p:cNvSpPr/>
          <p:nvPr/>
        </p:nvSpPr>
        <p:spPr>
          <a:xfrm>
            <a:off x="1268760" y="2149493"/>
            <a:ext cx="5496634" cy="571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29544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参加費：</a:t>
            </a:r>
            <a:r>
              <a:rPr lang="en-US" altLang="ja-JP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円（対面）</a:t>
            </a:r>
          </a:p>
          <a:p>
            <a:pPr defTabSz="829544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お問い合わせ </a:t>
            </a:r>
            <a:r>
              <a:rPr lang="en-US" altLang="ja-JP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総合診療科 松田直人　　　　</a:t>
            </a:r>
            <a:endParaRPr lang="en-US" altLang="ja-JP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29544">
              <a:defRPr/>
            </a:pPr>
            <a:r>
              <a:rPr lang="en-US" altLang="ja-JP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(naoto-matsuda@nms.ac.jp) </a:t>
            </a:r>
          </a:p>
          <a:p>
            <a:pPr defTabSz="829544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en-US" altLang="ja-JP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Tell:03-3822-2131</a:t>
            </a:r>
          </a:p>
          <a:p>
            <a:pPr defTabSz="829544">
              <a:defRPr/>
            </a:pPr>
            <a:endParaRPr lang="ja-JP" altLang="en-US" sz="1633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606F949-C242-4C58-AA9F-B0D5090F1895}"/>
              </a:ext>
            </a:extLst>
          </p:cNvPr>
          <p:cNvSpPr txBox="1"/>
          <p:nvPr/>
        </p:nvSpPr>
        <p:spPr>
          <a:xfrm>
            <a:off x="186877" y="9626085"/>
            <a:ext cx="6410475" cy="2234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829544">
              <a:defRPr/>
            </a:pPr>
            <a:r>
              <a:rPr lang="ja-JP" altLang="en-US" sz="145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共催：そうしん谷根千カンファレンスの会     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33B625B-B9BF-4054-8FE9-0BE2996896E5}"/>
              </a:ext>
            </a:extLst>
          </p:cNvPr>
          <p:cNvSpPr txBox="1"/>
          <p:nvPr/>
        </p:nvSpPr>
        <p:spPr>
          <a:xfrm>
            <a:off x="836712" y="5618347"/>
            <a:ext cx="6326600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544">
              <a:defRPr/>
            </a:pPr>
            <a:r>
              <a:rPr lang="ja-JP" altLang="en-US" sz="181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zh-CN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日本医科大学付属病院　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助教　　　　　　 渥美　裕太</a:t>
            </a:r>
            <a:r>
              <a:rPr lang="zh-CN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先生　</a:t>
            </a:r>
            <a:r>
              <a:rPr lang="zh-CN" altLang="en-US" sz="181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37291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6">
            <a:extLst>
              <a:ext uri="{FF2B5EF4-FFF2-40B4-BE49-F238E27FC236}">
                <a16:creationId xmlns:a16="http://schemas.microsoft.com/office/drawing/2014/main" id="{7E63451C-8851-4EE0-B77C-576A7B628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906" y="-15552"/>
            <a:ext cx="6858001" cy="3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70AD47">
                  <a:lumMod val="60000"/>
                  <a:lumOff val="40000"/>
                </a:srgbClr>
              </a:gs>
              <a:gs pos="100000">
                <a:srgbClr val="0563C1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en-US" altLang="ja-JP" sz="2000" kern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WEB</a:t>
            </a:r>
            <a:r>
              <a:rPr kumimoji="0" lang="ja-JP" altLang="en-US" sz="2000" kern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での参加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AutoShape 6">
            <a:extLst>
              <a:ext uri="{FF2B5EF4-FFF2-40B4-BE49-F238E27FC236}">
                <a16:creationId xmlns:a16="http://schemas.microsoft.com/office/drawing/2014/main" id="{C5930418-324B-4DB3-9E14-F458F4B6A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907" y="1741506"/>
            <a:ext cx="6858001" cy="3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70AD47">
                  <a:lumMod val="60000"/>
                  <a:lumOff val="40000"/>
                </a:srgbClr>
              </a:gs>
              <a:gs pos="100000">
                <a:srgbClr val="0563C1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対面での参加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参加費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500</a:t>
            </a: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E7323DD-C81A-42CD-A43D-C3451E53BADC}"/>
              </a:ext>
            </a:extLst>
          </p:cNvPr>
          <p:cNvSpPr txBox="1"/>
          <p:nvPr/>
        </p:nvSpPr>
        <p:spPr>
          <a:xfrm>
            <a:off x="1503223" y="312257"/>
            <a:ext cx="5128578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①セキュリティ確保のため下記の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URL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か二次元コードより</a:t>
            </a:r>
            <a:endParaRPr lang="en-US" altLang="ja-JP" sz="1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簡単な事前登録をお願いします。（当日でも可能です）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&lt;URL&gt;https://us02web.zoom.us/webinar/register/WN_mS1aroT3S9i2fXRJmOGxqA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5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②ご登録のメールアドレスに講演会の招待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URL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が届きます。</a:t>
            </a:r>
            <a:endParaRPr lang="en-US" altLang="ja-JP" sz="1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1E367F2-4204-430A-B5CF-DDDD5202B063}"/>
              </a:ext>
            </a:extLst>
          </p:cNvPr>
          <p:cNvSpPr txBox="1"/>
          <p:nvPr/>
        </p:nvSpPr>
        <p:spPr>
          <a:xfrm>
            <a:off x="1671" y="1927338"/>
            <a:ext cx="6824768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日（火）第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回そうしん谷根千カンファレンス 対面参加申込書＞</a:t>
            </a:r>
            <a:endParaRPr lang="en-US" altLang="ja-JP" sz="1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対面で参加希望の先生は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で申し込みお願い致します。</a:t>
            </a:r>
            <a:endParaRPr lang="en-US" altLang="ja-JP" sz="1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8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ＦＡＸ：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03-5814-6610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（日本医科大学総合診療科）</a:t>
            </a:r>
            <a:endParaRPr lang="en-US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8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ご施設名　　　　　　　　　　　　　　　　　ご芳名</a:t>
            </a:r>
            <a:endParaRPr lang="en-US" altLang="ja-JP" sz="1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__________________________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en-US" altLang="ja-JP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_____________________________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4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4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13849BC1-101B-4D0B-86FF-2A0B6CB0FF9B}"/>
              </a:ext>
            </a:extLst>
          </p:cNvPr>
          <p:cNvGrpSpPr/>
          <p:nvPr/>
        </p:nvGrpSpPr>
        <p:grpSpPr>
          <a:xfrm>
            <a:off x="625273" y="4505278"/>
            <a:ext cx="473520" cy="446405"/>
            <a:chOff x="620688" y="1173267"/>
            <a:chExt cx="473520" cy="446405"/>
          </a:xfrm>
        </p:grpSpPr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1D65DA1-15AE-4C08-9D85-A0336203DE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88" y="1173267"/>
              <a:ext cx="473520" cy="446405"/>
            </a:xfrm>
            <a:prstGeom prst="rect">
              <a:avLst/>
            </a:prstGeom>
          </p:spPr>
        </p:pic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845676EF-4099-472B-B3BF-60146DF80F54}"/>
                </a:ext>
              </a:extLst>
            </p:cNvPr>
            <p:cNvSpPr txBox="1"/>
            <p:nvPr/>
          </p:nvSpPr>
          <p:spPr>
            <a:xfrm>
              <a:off x="667899" y="1282693"/>
              <a:ext cx="35907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 defTabSz="801560"/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会場</a:t>
              </a:r>
            </a:p>
          </p:txBody>
        </p:sp>
      </p:grp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858000E-5F5B-46F2-91AC-451479958F8C}"/>
              </a:ext>
            </a:extLst>
          </p:cNvPr>
          <p:cNvSpPr/>
          <p:nvPr/>
        </p:nvSpPr>
        <p:spPr>
          <a:xfrm>
            <a:off x="1098792" y="4347238"/>
            <a:ext cx="553759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180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日本医科大学教育棟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階講義室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lang="en-US" altLang="ja-JP" sz="5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180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東京都文京区千駄木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1-1-5</a:t>
            </a:r>
          </a:p>
          <a:p>
            <a:pPr defTabSz="914180"/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03-3822-2131</a:t>
            </a:r>
            <a:endParaRPr lang="ja-JP" altLang="en-US" sz="16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5" name="AutoShape 6">
            <a:extLst>
              <a:ext uri="{FF2B5EF4-FFF2-40B4-BE49-F238E27FC236}">
                <a16:creationId xmlns:a16="http://schemas.microsoft.com/office/drawing/2014/main" id="{419F2387-A1D1-4C83-9005-406FF66FA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9511"/>
            <a:ext cx="6858001" cy="3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70AD47">
                  <a:lumMod val="60000"/>
                  <a:lumOff val="40000"/>
                </a:srgbClr>
              </a:gs>
              <a:gs pos="100000">
                <a:srgbClr val="0563C1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defTabSz="914180">
              <a:tabLst>
                <a:tab pos="209971" algn="l"/>
                <a:tab pos="349367" algn="l"/>
              </a:tabLst>
            </a:pPr>
            <a:r>
              <a:rPr lang="en-US" altLang="ja-JP" sz="2000" b="1" kern="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【</a:t>
            </a:r>
            <a:r>
              <a:rPr lang="ja-JP" altLang="en-US" sz="2000" b="1" kern="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会場アクセス</a:t>
            </a:r>
            <a:r>
              <a:rPr lang="en-US" altLang="ja-JP" sz="2000" b="1" kern="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】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8EECA30-E381-4EA8-8331-952637446F3E}"/>
              </a:ext>
            </a:extLst>
          </p:cNvPr>
          <p:cNvSpPr txBox="1"/>
          <p:nvPr/>
        </p:nvSpPr>
        <p:spPr>
          <a:xfrm>
            <a:off x="186877" y="9593266"/>
            <a:ext cx="6410475" cy="2234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829544">
              <a:defRPr/>
            </a:pPr>
            <a:r>
              <a:rPr lang="ja-JP" altLang="en-US" sz="145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協力：そうしん谷根千カンファレンスの会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668CC0-A218-AC2D-5370-AEFF18B76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09" y="5109723"/>
            <a:ext cx="5215409" cy="448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B7D5A73-731E-87AC-44DC-D67F27AA5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32" y="324522"/>
            <a:ext cx="1395220" cy="135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0699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4112</TotalTime>
  <Words>368</Words>
  <Application>Microsoft Office PowerPoint</Application>
  <PresentationFormat>A4 210 x 297 mm</PresentationFormat>
  <Paragraphs>54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游ゴシック</vt:lpstr>
      <vt:lpstr>Arial</vt:lpstr>
      <vt:lpstr>Calibri</vt:lpstr>
      <vt:lpstr>標準デザイン</vt:lpstr>
      <vt:lpstr>2_Office テーマ</vt:lpstr>
      <vt:lpstr>PowerPoint プレゼンテーション</vt:lpstr>
      <vt:lpstr>PowerPoint プレゼンテーション</vt:lpstr>
    </vt:vector>
  </TitlesOfParts>
  <Company>Kowa Pharmaceutical Company,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藤沼 將浩</dc:creator>
  <cp:lastModifiedBy>Mari Matsuda</cp:lastModifiedBy>
  <cp:revision>237</cp:revision>
  <cp:lastPrinted>2023-11-24T01:26:51Z</cp:lastPrinted>
  <dcterms:created xsi:type="dcterms:W3CDTF">2016-01-08T07:28:37Z</dcterms:created>
  <dcterms:modified xsi:type="dcterms:W3CDTF">2023-12-06T07:05:47Z</dcterms:modified>
</cp:coreProperties>
</file>